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20.jpeg" ContentType="image/jpeg"/>
  <Override PartName="/ppt/media/image119.png" ContentType="image/png"/>
  <Override PartName="/ppt/media/image115.png" ContentType="image/png"/>
  <Override PartName="/ppt/media/image114.png" ContentType="image/png"/>
  <Override PartName="/ppt/media/image111.png" ContentType="image/png"/>
  <Override PartName="/ppt/media/image108.png" ContentType="image/png"/>
  <Override PartName="/ppt/media/image107.png" ContentType="image/png"/>
  <Override PartName="/ppt/media/image105.png" ContentType="image/png"/>
  <Override PartName="/ppt/media/image102.png" ContentType="image/png"/>
  <Override PartName="/ppt/media/image100.png" ContentType="image/png"/>
  <Override PartName="/ppt/media/image98.png" ContentType="image/png"/>
  <Override PartName="/ppt/media/image110.png" ContentType="image/png"/>
  <Override PartName="/ppt/media/image94.png" ContentType="image/png"/>
  <Override PartName="/ppt/media/image109.png" ContentType="image/png"/>
  <Override PartName="/ppt/media/image92.png" ContentType="image/png"/>
  <Override PartName="/ppt/media/image88.png" ContentType="image/png"/>
  <Override PartName="/ppt/media/image85.png" ContentType="image/png"/>
  <Override PartName="/ppt/media/image84.png" ContentType="image/png"/>
  <Override PartName="/ppt/media/image103.png" ContentType="image/png"/>
  <Override PartName="/ppt/media/image83.png" ContentType="image/png"/>
  <Override PartName="/ppt/media/image81.png" ContentType="image/png"/>
  <Override PartName="/ppt/media/image79.png" ContentType="image/png"/>
  <Override PartName="/ppt/media/image78.png" ContentType="image/png"/>
  <Override PartName="/ppt/media/image77.jpeg" ContentType="image/jpeg"/>
  <Override PartName="/ppt/media/image74.png" ContentType="image/png"/>
  <Override PartName="/ppt/media/image73.png" ContentType="image/png"/>
  <Override PartName="/ppt/media/image72.png" ContentType="image/png"/>
  <Override PartName="/ppt/media/image82.png" ContentType="image/png"/>
  <Override PartName="/ppt/media/image71.jpeg" ContentType="image/jpeg"/>
  <Override PartName="/ppt/media/image69.png" ContentType="image/png"/>
  <Override PartName="/ppt/media/image118.png" ContentType="image/png"/>
  <Override PartName="/ppt/media/image68.png" ContentType="image/png"/>
  <Override PartName="/ppt/media/image67.jpeg" ContentType="image/jpeg"/>
  <Override PartName="/ppt/media/image64.png" ContentType="image/png"/>
  <Override PartName="/ppt/media/image112.png" ContentType="image/png"/>
  <Override PartName="/ppt/media/image62.jpeg" ContentType="image/jpeg"/>
  <Override PartName="/ppt/media/image61.png" ContentType="image/png"/>
  <Override PartName="/ppt/media/image60.png" ContentType="image/png"/>
  <Override PartName="/ppt/media/image95.png" ContentType="image/png"/>
  <Override PartName="/ppt/media/image76.png" ContentType="image/png"/>
  <Override PartName="/ppt/media/image59.jpeg" ContentType="image/jpeg"/>
  <Override PartName="/ppt/media/image58.jpeg" ContentType="image/jpeg"/>
  <Override PartName="/ppt/media/image90.png" ContentType="image/png"/>
  <Override PartName="/ppt/media/image54.jpeg" ContentType="image/jpeg"/>
  <Override PartName="/ppt/media/image53.png" ContentType="image/png"/>
  <Override PartName="/ppt/media/image106.png" ContentType="image/png"/>
  <Override PartName="/ppt/media/image80.png" ContentType="image/png"/>
  <Override PartName="/ppt/media/image46.jpeg" ContentType="image/jpeg"/>
  <Override PartName="/ppt/media/image45.png" ContentType="image/png"/>
  <Override PartName="/ppt/media/image44.png" ContentType="image/png"/>
  <Override PartName="/ppt/media/image42.jpeg" ContentType="image/jpeg"/>
  <Override PartName="/ppt/media/image41.png" ContentType="image/png"/>
  <Override PartName="/ppt/media/image117.png" ContentType="image/png"/>
  <Override PartName="/ppt/media/image40.jpeg" ContentType="image/jpeg"/>
  <Override PartName="/ppt/media/image48.png" ContentType="image/png"/>
  <Override PartName="/ppt/media/image65.png" ContentType="image/png"/>
  <Override PartName="/ppt/media/image39.jpeg" ContentType="image/jpeg"/>
  <Override PartName="/ppt/media/image36.jpeg" ContentType="image/jpeg"/>
  <Override PartName="/ppt/media/image35.jpeg" ContentType="image/jpeg"/>
  <Override PartName="/ppt/media/image89.png" ContentType="image/png"/>
  <Override PartName="/ppt/media/image49.png" ContentType="image/png"/>
  <Override PartName="/ppt/media/image33.jpeg" ContentType="image/jpeg"/>
  <Override PartName="/ppt/media/image32.png" ContentType="image/png"/>
  <Override PartName="/ppt/media/image27.jpeg" ContentType="image/jpeg"/>
  <Override PartName="/ppt/media/image51.jpeg" ContentType="image/jpeg"/>
  <Override PartName="/ppt/media/image26.png" ContentType="image/png"/>
  <Override PartName="/ppt/media/image87.png" ContentType="image/png"/>
  <Override PartName="/ppt/media/image28.png" ContentType="image/png"/>
  <Override PartName="/ppt/media/image25.png" ContentType="image/png"/>
  <Override PartName="/ppt/media/image38.png" ContentType="image/png"/>
  <Override PartName="/ppt/media/image24.jpeg" ContentType="image/jpeg"/>
  <Override PartName="/ppt/media/image22.png" ContentType="image/png"/>
  <Override PartName="/ppt/media/image55.png" ContentType="image/png"/>
  <Override PartName="/ppt/media/image99.png" ContentType="image/png"/>
  <Override PartName="/ppt/media/image31.png" ContentType="image/png"/>
  <Override PartName="/ppt/media/image37.png" ContentType="image/png"/>
  <Override PartName="/ppt/media/image29.jpeg" ContentType="image/jpeg"/>
  <Override PartName="/ppt/media/image20.png" ContentType="image/png"/>
  <Override PartName="/ppt/media/image43.jpeg" ContentType="image/jpeg"/>
  <Override PartName="/ppt/media/image93.png" ContentType="image/png"/>
  <Override PartName="/ppt/media/image75.png" ContentType="image/png"/>
  <Override PartName="/ppt/media/image18.jpeg" ContentType="image/jpeg"/>
  <Override PartName="/ppt/media/image17.png" ContentType="image/png"/>
  <Override PartName="/ppt/media/image86.png" ContentType="image/png"/>
  <Override PartName="/ppt/media/image16.jpeg" ContentType="image/jpeg"/>
  <Override PartName="/ppt/media/image52.png" ContentType="image/png"/>
  <Override PartName="/ppt/media/image116.png" ContentType="image/png"/>
  <Override PartName="/ppt/media/image15.jpeg" ContentType="image/jpeg"/>
  <Override PartName="/ppt/media/image23.jpeg" ContentType="image/jpeg"/>
  <Override PartName="/ppt/media/image21.jpeg" ContentType="image/jpeg"/>
  <Override PartName="/ppt/media/image13.png" ContentType="image/png"/>
  <Override PartName="/ppt/media/image30.jpeg" ContentType="image/jpeg"/>
  <Override PartName="/ppt/media/image11.jpeg" ContentType="image/jpeg"/>
  <Override PartName="/ppt/media/image10.jpeg" ContentType="image/jpeg"/>
  <Override PartName="/ppt/media/image8.png" ContentType="image/png"/>
  <Override PartName="/ppt/media/image34.png" ContentType="image/png"/>
  <Override PartName="/ppt/media/image101.png" ContentType="image/png"/>
  <Override PartName="/ppt/media/image6.png" ContentType="image/png"/>
  <Override PartName="/ppt/media/image56.png" ContentType="image/png"/>
  <Override PartName="/ppt/media/image12.jpeg" ContentType="image/jpeg"/>
  <Override PartName="/ppt/media/image4.png" ContentType="image/png"/>
  <Override PartName="/ppt/media/image50.jpeg" ContentType="image/jpeg"/>
  <Override PartName="/ppt/media/image66.jpeg" ContentType="image/jpeg"/>
  <Override PartName="/ppt/media/image7.png" ContentType="image/png"/>
  <Override PartName="/ppt/media/image3.png" ContentType="image/png"/>
  <Override PartName="/ppt/media/image9.jpeg" ContentType="image/jpeg"/>
  <Override PartName="/ppt/media/image96.png" ContentType="image/png"/>
  <Override PartName="/ppt/media/image19.png" ContentType="image/png"/>
  <Override PartName="/ppt/media/image97.png" ContentType="image/png"/>
  <Override PartName="/ppt/media/image57.png" ContentType="image/png"/>
  <Override PartName="/ppt/media/image5.jpeg" ContentType="image/jpeg"/>
  <Override PartName="/ppt/media/image104.png" ContentType="image/png"/>
  <Override PartName="/ppt/media/image70.png" ContentType="image/png"/>
  <Override PartName="/ppt/media/image2.png" ContentType="image/png"/>
  <Override PartName="/ppt/media/image91.png" ContentType="image/png"/>
  <Override PartName="/ppt/media/image14.jpeg" ContentType="image/jpeg"/>
  <Override PartName="/ppt/media/image63.jpeg" ContentType="image/jpeg"/>
  <Override PartName="/ppt/media/image113.png" ContentType="image/png"/>
  <Override PartName="/ppt/media/image47.jpeg" ContentType="image/jpe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2/4/16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F74723D-92C3-4138-B039-93BD03F69B86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2/4/16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E20C445-53FF-4771-A1CA-DD022B183FF2}" type="slidenum">
              <a:rPr lang="en-US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jpeg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image" Target="../media/image36.jpe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png"/><Relationship Id="rId8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image" Target="../media/image43.jpe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jpeg"/><Relationship Id="rId6" Type="http://schemas.openxmlformats.org/officeDocument/2006/relationships/image" Target="../media/image47.jpe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jpe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jpe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Relationship Id="rId9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jpe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jpeg"/><Relationship Id="rId6" Type="http://schemas.openxmlformats.org/officeDocument/2006/relationships/image" Target="../media/image63.jpeg"/><Relationship Id="rId7" Type="http://schemas.openxmlformats.org/officeDocument/2006/relationships/image" Target="../media/image64.png"/><Relationship Id="rId8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jpeg"/><Relationship Id="rId3" Type="http://schemas.openxmlformats.org/officeDocument/2006/relationships/image" Target="../media/image67.jpe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image" Target="../media/image71.jpe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jpe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94.png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Relationship Id="rId7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12.png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20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MAAS-Hub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2700">
                <a:solidFill>
                  <a:srgbClr val="000000"/>
                </a:solidFill>
                <a:latin typeface="Calibri"/>
              </a:rPr>
              <a:t>Scalable homogenous architecture for multi agent systems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8b8b8b"/>
                </a:solidFill>
                <a:latin typeface="Calibri"/>
              </a:rPr>
              <a:t>Moazzam Abdullah Khan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8b8b8b"/>
                </a:solidFill>
                <a:latin typeface="Calibri"/>
              </a:rPr>
              <a:t>Daiem Nadir Ali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8b8b8b"/>
                </a:solidFill>
                <a:latin typeface="Calibri"/>
              </a:rPr>
              <a:t>Nour Soufi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8b8b8b"/>
                </a:solidFill>
                <a:latin typeface="Calibri"/>
              </a:rPr>
              <a:t>Segun Ajibola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Command and Control</a:t>
            </a:r>
            <a:endParaRPr/>
          </a:p>
        </p:txBody>
      </p:sp>
      <p:sp>
        <p:nvSpPr>
          <p:cNvPr id="145" name="TextShape 2"/>
          <p:cNvSpPr txBox="1"/>
          <p:nvPr/>
        </p:nvSpPr>
        <p:spPr>
          <a:xfrm>
            <a:off x="457200" y="1600200"/>
            <a:ext cx="8229240" cy="2590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Every agent registers on yellow pages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Queue holds information on agent inventories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Objects have a number representing overall progress (step number) which is currently treated as priority</a:t>
            </a:r>
            <a:endParaRPr/>
          </a:p>
        </p:txBody>
      </p:sp>
      <p:sp>
        <p:nvSpPr>
          <p:cNvPr id="146" name="CustomShape 3"/>
          <p:cNvSpPr/>
          <p:nvPr/>
        </p:nvSpPr>
        <p:spPr>
          <a:xfrm rot="16200000">
            <a:off x="890280" y="5228640"/>
            <a:ext cx="1782720" cy="291960"/>
          </a:xfrm>
          <a:prstGeom prst="rect">
            <a:avLst/>
          </a:prstGeom>
          <a:noFill/>
          <a:ln>
            <a:noFill/>
          </a:ln>
        </p:spPr>
        <p:txBody>
          <a:bodyPr lIns="0" rIns="0" tIns="257760" bIns="0"/>
          <a:p>
            <a:pPr algn="r">
              <a:lnSpc>
                <a:spcPct val="9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</a:rPr>
              <a:t>Queue</a:t>
            </a:r>
            <a:endParaRPr/>
          </a:p>
        </p:txBody>
      </p:sp>
      <p:sp>
        <p:nvSpPr>
          <p:cNvPr id="147" name="CustomShape 4"/>
          <p:cNvSpPr/>
          <p:nvPr/>
        </p:nvSpPr>
        <p:spPr>
          <a:xfrm>
            <a:off x="1928160" y="4483080"/>
            <a:ext cx="1456200" cy="178272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28160" rIns="128160" tIns="257760" bIns="128160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>
                <a:solidFill>
                  <a:srgbClr val="ffffff"/>
                </a:solidFill>
                <a:latin typeface="Calibri"/>
              </a:rPr>
              <a:t>Nut:1</a:t>
            </a:r>
            <a:endParaRPr/>
          </a:p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>
                <a:solidFill>
                  <a:srgbClr val="ffffff"/>
                </a:solidFill>
                <a:latin typeface="Calibri"/>
              </a:rPr>
              <a:t>Red Nut:2</a:t>
            </a:r>
            <a:endParaRPr/>
          </a:p>
        </p:txBody>
      </p:sp>
      <p:sp>
        <p:nvSpPr>
          <p:cNvPr id="148" name="CustomShape 5"/>
          <p:cNvSpPr/>
          <p:nvPr/>
        </p:nvSpPr>
        <p:spPr>
          <a:xfrm>
            <a:off x="1635840" y="4097160"/>
            <a:ext cx="584640" cy="584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</p:sp>
      <p:sp>
        <p:nvSpPr>
          <p:cNvPr id="149" name="CustomShape 6"/>
          <p:cNvSpPr/>
          <p:nvPr/>
        </p:nvSpPr>
        <p:spPr>
          <a:xfrm rot="16200000">
            <a:off x="3027960" y="5228640"/>
            <a:ext cx="1782720" cy="291960"/>
          </a:xfrm>
          <a:prstGeom prst="rect">
            <a:avLst/>
          </a:prstGeom>
          <a:noFill/>
          <a:ln>
            <a:noFill/>
          </a:ln>
        </p:spPr>
        <p:txBody>
          <a:bodyPr lIns="0" rIns="0" tIns="257760" bIns="0"/>
          <a:p>
            <a:pPr algn="r">
              <a:lnSpc>
                <a:spcPct val="9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</a:rPr>
              <a:t>Fastener</a:t>
            </a:r>
            <a:endParaRPr/>
          </a:p>
        </p:txBody>
      </p:sp>
      <p:sp>
        <p:nvSpPr>
          <p:cNvPr id="150" name="CustomShape 7"/>
          <p:cNvSpPr/>
          <p:nvPr/>
        </p:nvSpPr>
        <p:spPr>
          <a:xfrm>
            <a:off x="4066200" y="4483080"/>
            <a:ext cx="1456200" cy="178272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28160" rIns="128160" tIns="257760" bIns="128160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>
                <a:solidFill>
                  <a:srgbClr val="ffffff"/>
                </a:solidFill>
                <a:latin typeface="Calibri"/>
              </a:rPr>
              <a:t>Nut:1</a:t>
            </a:r>
            <a:endParaRPr/>
          </a:p>
        </p:txBody>
      </p:sp>
      <p:sp>
        <p:nvSpPr>
          <p:cNvPr id="151" name="CustomShape 8"/>
          <p:cNvSpPr/>
          <p:nvPr/>
        </p:nvSpPr>
        <p:spPr>
          <a:xfrm>
            <a:off x="3773520" y="4097160"/>
            <a:ext cx="584640" cy="584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</p:sp>
      <p:sp>
        <p:nvSpPr>
          <p:cNvPr id="152" name="CustomShape 9"/>
          <p:cNvSpPr/>
          <p:nvPr/>
        </p:nvSpPr>
        <p:spPr>
          <a:xfrm rot="16200000">
            <a:off x="5166000" y="5228640"/>
            <a:ext cx="1782720" cy="291960"/>
          </a:xfrm>
          <a:prstGeom prst="rect">
            <a:avLst/>
          </a:prstGeom>
          <a:noFill/>
          <a:ln>
            <a:noFill/>
          </a:ln>
        </p:spPr>
        <p:txBody>
          <a:bodyPr lIns="0" rIns="0" tIns="257760" bIns="0"/>
          <a:p>
            <a:pPr algn="r">
              <a:lnSpc>
                <a:spcPct val="90000"/>
              </a:lnSpc>
            </a:pPr>
            <a:r>
              <a:rPr lang="en-US" sz="1400">
                <a:solidFill>
                  <a:srgbClr val="000000"/>
                </a:solidFill>
                <a:latin typeface="Calibri"/>
              </a:rPr>
              <a:t>Painter</a:t>
            </a:r>
            <a:endParaRPr/>
          </a:p>
        </p:txBody>
      </p:sp>
      <p:sp>
        <p:nvSpPr>
          <p:cNvPr id="153" name="CustomShape 10"/>
          <p:cNvSpPr/>
          <p:nvPr/>
        </p:nvSpPr>
        <p:spPr>
          <a:xfrm>
            <a:off x="6203880" y="4483080"/>
            <a:ext cx="1456200" cy="178272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28160" rIns="128160" tIns="257760" bIns="128160"/>
          <a:p>
            <a:pPr lvl="1">
              <a:lnSpc>
                <a:spcPct val="90000"/>
              </a:lnSpc>
              <a:buFont typeface="StarSymbol"/>
              <a:buChar char=""/>
            </a:pPr>
            <a:r>
              <a:rPr lang="en-US">
                <a:solidFill>
                  <a:srgbClr val="ffffff"/>
                </a:solidFill>
                <a:latin typeface="Calibri"/>
              </a:rPr>
              <a:t>Red Nut:2</a:t>
            </a:r>
            <a:endParaRPr/>
          </a:p>
        </p:txBody>
      </p:sp>
      <p:sp>
        <p:nvSpPr>
          <p:cNvPr id="154" name="CustomShape 11"/>
          <p:cNvSpPr/>
          <p:nvPr/>
        </p:nvSpPr>
        <p:spPr>
          <a:xfrm>
            <a:off x="5911560" y="4097160"/>
            <a:ext cx="584640" cy="5846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560">
            <a:solidFill>
              <a:srgbClr val="ffffff"/>
            </a:solidFill>
            <a:round/>
          </a:ln>
        </p:spPr>
      </p:sp>
      <p:sp>
        <p:nvSpPr>
          <p:cNvPr id="155" name="CustomShape 12"/>
          <p:cNvSpPr/>
          <p:nvPr/>
        </p:nvSpPr>
        <p:spPr>
          <a:xfrm>
            <a:off x="3657600" y="4648320"/>
            <a:ext cx="4190760" cy="1066320"/>
          </a:xfrm>
          <a:prstGeom prst="rect">
            <a:avLst/>
          </a:prstGeom>
          <a:noFill/>
          <a:ln w="57240">
            <a:solidFill>
              <a:srgbClr val="ffc000"/>
            </a:solidFill>
            <a:round/>
          </a:ln>
        </p:spPr>
      </p:sp>
      <p:sp>
        <p:nvSpPr>
          <p:cNvPr id="156" name="Line 13"/>
          <p:cNvSpPr/>
          <p:nvPr/>
        </p:nvSpPr>
        <p:spPr>
          <a:xfrm flipH="1">
            <a:off x="3352680" y="4876560"/>
            <a:ext cx="304920" cy="0"/>
          </a:xfrm>
          <a:prstGeom prst="line">
            <a:avLst/>
          </a:prstGeom>
          <a:ln w="57240">
            <a:solidFill>
              <a:srgbClr val="ffc000"/>
            </a:solidFill>
            <a:round/>
          </a:ln>
        </p:spPr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sp>
        <p:nvSpPr>
          <p:cNvPr id="15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15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738080" y="2867760"/>
            <a:ext cx="2234880" cy="1676160"/>
          </a:xfrm>
          <a:prstGeom prst="rect">
            <a:avLst/>
          </a:prstGeom>
          <a:ln>
            <a:noFill/>
          </a:ln>
        </p:spPr>
      </p:pic>
      <p:pic>
        <p:nvPicPr>
          <p:cNvPr id="160" name="Picture 4" descr=""/>
          <p:cNvPicPr/>
          <p:nvPr/>
        </p:nvPicPr>
        <p:blipFill>
          <a:blip r:embed="rId2"/>
          <a:srcRect l="17253" t="11567" r="0" b="24588"/>
          <a:stretch>
            <a:fillRect/>
          </a:stretch>
        </p:blipFill>
        <p:spPr>
          <a:xfrm>
            <a:off x="4252680" y="2819520"/>
            <a:ext cx="3214440" cy="177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icture 4" descr=""/>
          <p:cNvPicPr/>
          <p:nvPr/>
        </p:nvPicPr>
        <p:blipFill>
          <a:blip r:embed="rId1"/>
          <a:srcRect l="17253" t="11567" r="0" b="24588"/>
          <a:stretch>
            <a:fillRect/>
          </a:stretch>
        </p:blipFill>
        <p:spPr>
          <a:xfrm>
            <a:off x="4252680" y="2819520"/>
            <a:ext cx="3214440" cy="1773000"/>
          </a:xfrm>
          <a:prstGeom prst="rect">
            <a:avLst/>
          </a:prstGeom>
          <a:ln>
            <a:noFill/>
          </a:ln>
        </p:spPr>
      </p:pic>
      <p:pic>
        <p:nvPicPr>
          <p:cNvPr id="162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8080" y="2867760"/>
            <a:ext cx="2234880" cy="167616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2743200" y="191916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sp>
        <p:nvSpPr>
          <p:cNvPr id="164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165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2857320" y="1995480"/>
            <a:ext cx="1280520" cy="128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4" descr=""/>
          <p:cNvPicPr/>
          <p:nvPr/>
        </p:nvPicPr>
        <p:blipFill>
          <a:blip r:embed="rId1"/>
          <a:srcRect l="17253" t="11567" r="0" b="24588"/>
          <a:stretch>
            <a:fillRect/>
          </a:stretch>
        </p:blipFill>
        <p:spPr>
          <a:xfrm>
            <a:off x="4252680" y="2819520"/>
            <a:ext cx="3214440" cy="1773000"/>
          </a:xfrm>
          <a:prstGeom prst="rect">
            <a:avLst/>
          </a:prstGeom>
          <a:ln>
            <a:noFill/>
          </a:ln>
        </p:spPr>
      </p:pic>
      <p:pic>
        <p:nvPicPr>
          <p:cNvPr id="167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8080" y="2867760"/>
            <a:ext cx="2234880" cy="1676160"/>
          </a:xfrm>
          <a:prstGeom prst="rect">
            <a:avLst/>
          </a:prstGeom>
          <a:ln>
            <a:noFill/>
          </a:ln>
        </p:spPr>
      </p:pic>
      <p:sp>
        <p:nvSpPr>
          <p:cNvPr id="168" name="CustomShape 1"/>
          <p:cNvSpPr/>
          <p:nvPr/>
        </p:nvSpPr>
        <p:spPr>
          <a:xfrm>
            <a:off x="6324480" y="191916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sp>
        <p:nvSpPr>
          <p:cNvPr id="169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170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41520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171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15200" y="2743200"/>
            <a:ext cx="487800" cy="48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173" name="Picture 4" descr=""/>
          <p:cNvPicPr/>
          <p:nvPr/>
        </p:nvPicPr>
        <p:blipFill>
          <a:blip r:embed="rId1"/>
          <a:srcRect l="17253" t="11567" r="0" b="24588"/>
          <a:stretch>
            <a:fillRect/>
          </a:stretch>
        </p:blipFill>
        <p:spPr>
          <a:xfrm>
            <a:off x="457200" y="2798640"/>
            <a:ext cx="3214440" cy="1773000"/>
          </a:xfrm>
          <a:prstGeom prst="rect">
            <a:avLst/>
          </a:prstGeom>
          <a:ln>
            <a:noFill/>
          </a:ln>
        </p:spPr>
      </p:pic>
      <p:sp>
        <p:nvSpPr>
          <p:cNvPr id="174" name="CustomShape 2"/>
          <p:cNvSpPr/>
          <p:nvPr/>
        </p:nvSpPr>
        <p:spPr>
          <a:xfrm>
            <a:off x="252900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175" name="Picture 2" descr=""/>
          <p:cNvPicPr/>
          <p:nvPr/>
        </p:nvPicPr>
        <p:blipFill>
          <a:blip r:embed="rId2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176" name="Picture 3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5562720" y="2548440"/>
            <a:ext cx="2982960" cy="2023200"/>
          </a:xfrm>
          <a:prstGeom prst="rect">
            <a:avLst/>
          </a:prstGeom>
          <a:ln>
            <a:noFill/>
          </a:ln>
        </p:spPr>
      </p:pic>
      <p:pic>
        <p:nvPicPr>
          <p:cNvPr id="177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64168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178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350532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180" name="Picture 4" descr=""/>
          <p:cNvPicPr/>
          <p:nvPr/>
        </p:nvPicPr>
        <p:blipFill>
          <a:blip r:embed="rId1"/>
          <a:srcRect l="17253" t="11567" r="0" b="24588"/>
          <a:stretch>
            <a:fillRect/>
          </a:stretch>
        </p:blipFill>
        <p:spPr>
          <a:xfrm>
            <a:off x="457200" y="2798640"/>
            <a:ext cx="3214440" cy="177300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252900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182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4168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183" name="Picture 2" descr=""/>
          <p:cNvPicPr/>
          <p:nvPr/>
        </p:nvPicPr>
        <p:blipFill>
          <a:blip r:embed="rId3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184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5627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186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1880" y="4633920"/>
            <a:ext cx="1280520" cy="1280520"/>
          </a:xfrm>
          <a:prstGeom prst="rect">
            <a:avLst/>
          </a:prstGeom>
          <a:ln>
            <a:noFill/>
          </a:ln>
        </p:spPr>
      </p:pic>
      <p:sp>
        <p:nvSpPr>
          <p:cNvPr id="187" name="CustomShape 4"/>
          <p:cNvSpPr/>
          <p:nvPr/>
        </p:nvSpPr>
        <p:spPr>
          <a:xfrm>
            <a:off x="3505320" y="3886200"/>
            <a:ext cx="304560" cy="121896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188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50532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190" name="Picture 4" descr=""/>
          <p:cNvPicPr/>
          <p:nvPr/>
        </p:nvPicPr>
        <p:blipFill>
          <a:blip r:embed="rId1"/>
          <a:srcRect l="17253" t="11567" r="0" b="24588"/>
          <a:stretch>
            <a:fillRect/>
          </a:stretch>
        </p:blipFill>
        <p:spPr>
          <a:xfrm>
            <a:off x="457200" y="2798640"/>
            <a:ext cx="3214440" cy="177300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252900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192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4168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193" name="Picture 2" descr=""/>
          <p:cNvPicPr/>
          <p:nvPr/>
        </p:nvPicPr>
        <p:blipFill>
          <a:blip r:embed="rId3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194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5627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196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1880" y="4633920"/>
            <a:ext cx="1280520" cy="1280520"/>
          </a:xfrm>
          <a:prstGeom prst="rect">
            <a:avLst/>
          </a:prstGeom>
          <a:ln>
            <a:noFill/>
          </a:ln>
        </p:spPr>
      </p:pic>
      <p:sp>
        <p:nvSpPr>
          <p:cNvPr id="197" name="CustomShape 4"/>
          <p:cNvSpPr/>
          <p:nvPr/>
        </p:nvSpPr>
        <p:spPr>
          <a:xfrm>
            <a:off x="6110640" y="190512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sp>
        <p:nvSpPr>
          <p:cNvPr id="198" name="CustomShape 5"/>
          <p:cNvSpPr/>
          <p:nvPr/>
        </p:nvSpPr>
        <p:spPr>
          <a:xfrm flipH="1">
            <a:off x="5790600" y="4038480"/>
            <a:ext cx="837720" cy="106632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199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350532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201" name="Picture 4" descr=""/>
          <p:cNvPicPr/>
          <p:nvPr/>
        </p:nvPicPr>
        <p:blipFill>
          <a:blip r:embed="rId1"/>
          <a:srcRect l="17253" t="11567" r="0" b="24588"/>
          <a:stretch>
            <a:fillRect/>
          </a:stretch>
        </p:blipFill>
        <p:spPr>
          <a:xfrm>
            <a:off x="457200" y="2798640"/>
            <a:ext cx="3214440" cy="1773000"/>
          </a:xfrm>
          <a:prstGeom prst="rect">
            <a:avLst/>
          </a:prstGeom>
          <a:ln>
            <a:noFill/>
          </a:ln>
        </p:spPr>
      </p:pic>
      <p:sp>
        <p:nvSpPr>
          <p:cNvPr id="202" name="CustomShape 2"/>
          <p:cNvSpPr/>
          <p:nvPr/>
        </p:nvSpPr>
        <p:spPr>
          <a:xfrm>
            <a:off x="252900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03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4168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04" name="Picture 2" descr=""/>
          <p:cNvPicPr/>
          <p:nvPr/>
        </p:nvPicPr>
        <p:blipFill>
          <a:blip r:embed="rId3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205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5627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07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1880" y="4633920"/>
            <a:ext cx="1280520" cy="1280520"/>
          </a:xfrm>
          <a:prstGeom prst="rect">
            <a:avLst/>
          </a:prstGeom>
          <a:ln>
            <a:noFill/>
          </a:ln>
        </p:spPr>
      </p:pic>
      <p:sp>
        <p:nvSpPr>
          <p:cNvPr id="208" name="CustomShape 4"/>
          <p:cNvSpPr/>
          <p:nvPr/>
        </p:nvSpPr>
        <p:spPr>
          <a:xfrm>
            <a:off x="6110640" y="190512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sp>
        <p:nvSpPr>
          <p:cNvPr id="209" name="CustomShape 5"/>
          <p:cNvSpPr/>
          <p:nvPr/>
        </p:nvSpPr>
        <p:spPr>
          <a:xfrm flipV="1">
            <a:off x="5867280" y="4190400"/>
            <a:ext cx="837720" cy="91404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210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82120" y="2540880"/>
            <a:ext cx="635760" cy="635760"/>
          </a:xfrm>
          <a:prstGeom prst="rect">
            <a:avLst/>
          </a:prstGeom>
          <a:ln>
            <a:noFill/>
          </a:ln>
        </p:spPr>
      </p:pic>
      <p:pic>
        <p:nvPicPr>
          <p:cNvPr id="211" name="Picture 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50532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213" name="Picture 4" descr=""/>
          <p:cNvPicPr/>
          <p:nvPr/>
        </p:nvPicPr>
        <p:blipFill>
          <a:blip r:embed="rId1"/>
          <a:srcRect l="17253" t="11567" r="0" b="24588"/>
          <a:stretch>
            <a:fillRect/>
          </a:stretch>
        </p:blipFill>
        <p:spPr>
          <a:xfrm>
            <a:off x="457200" y="2798640"/>
            <a:ext cx="3214440" cy="177300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252900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15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4168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16" name="Picture 2" descr=""/>
          <p:cNvPicPr/>
          <p:nvPr/>
        </p:nvPicPr>
        <p:blipFill>
          <a:blip r:embed="rId3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217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5627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18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19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1880" y="4633920"/>
            <a:ext cx="1280520" cy="1280520"/>
          </a:xfrm>
          <a:prstGeom prst="rect">
            <a:avLst/>
          </a:prstGeom>
          <a:ln>
            <a:noFill/>
          </a:ln>
        </p:spPr>
      </p:pic>
      <p:sp>
        <p:nvSpPr>
          <p:cNvPr id="220" name="CustomShape 4"/>
          <p:cNvSpPr/>
          <p:nvPr/>
        </p:nvSpPr>
        <p:spPr>
          <a:xfrm>
            <a:off x="6110640" y="190512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sp>
        <p:nvSpPr>
          <p:cNvPr id="221" name="CustomShape 5"/>
          <p:cNvSpPr/>
          <p:nvPr/>
        </p:nvSpPr>
        <p:spPr>
          <a:xfrm>
            <a:off x="7238880" y="3962520"/>
            <a:ext cx="533160" cy="114264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222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248520" y="2540880"/>
            <a:ext cx="635760" cy="635760"/>
          </a:xfrm>
          <a:prstGeom prst="rect">
            <a:avLst/>
          </a:prstGeom>
          <a:ln>
            <a:noFill/>
          </a:ln>
        </p:spPr>
      </p:pic>
      <p:pic>
        <p:nvPicPr>
          <p:cNvPr id="223" name="Picture 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238880" y="4906800"/>
            <a:ext cx="1782360" cy="1782360"/>
          </a:xfrm>
          <a:prstGeom prst="rect">
            <a:avLst/>
          </a:prstGeom>
          <a:ln>
            <a:noFill/>
          </a:ln>
        </p:spPr>
      </p:pic>
      <p:pic>
        <p:nvPicPr>
          <p:cNvPr id="224" name="Picture 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50532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226" name="Picture 4" descr=""/>
          <p:cNvPicPr/>
          <p:nvPr/>
        </p:nvPicPr>
        <p:blipFill>
          <a:blip r:embed="rId1"/>
          <a:srcRect l="17253" t="11567" r="0" b="24588"/>
          <a:stretch>
            <a:fillRect/>
          </a:stretch>
        </p:blipFill>
        <p:spPr>
          <a:xfrm>
            <a:off x="457200" y="2798640"/>
            <a:ext cx="3214440" cy="1773000"/>
          </a:xfrm>
          <a:prstGeom prst="rect">
            <a:avLst/>
          </a:prstGeom>
          <a:ln>
            <a:noFill/>
          </a:ln>
        </p:spPr>
      </p:pic>
      <p:sp>
        <p:nvSpPr>
          <p:cNvPr id="227" name="CustomShape 2"/>
          <p:cNvSpPr/>
          <p:nvPr/>
        </p:nvSpPr>
        <p:spPr>
          <a:xfrm>
            <a:off x="252900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28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4168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29" name="Picture 2" descr=""/>
          <p:cNvPicPr/>
          <p:nvPr/>
        </p:nvPicPr>
        <p:blipFill>
          <a:blip r:embed="rId3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230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5627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32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1880" y="4633920"/>
            <a:ext cx="1280520" cy="1280520"/>
          </a:xfrm>
          <a:prstGeom prst="rect">
            <a:avLst/>
          </a:prstGeom>
          <a:ln>
            <a:noFill/>
          </a:ln>
        </p:spPr>
      </p:pic>
      <p:sp>
        <p:nvSpPr>
          <p:cNvPr id="233" name="CustomShape 4"/>
          <p:cNvSpPr/>
          <p:nvPr/>
        </p:nvSpPr>
        <p:spPr>
          <a:xfrm>
            <a:off x="6110640" y="190512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sp>
        <p:nvSpPr>
          <p:cNvPr id="234" name="CustomShape 5"/>
          <p:cNvSpPr/>
          <p:nvPr/>
        </p:nvSpPr>
        <p:spPr>
          <a:xfrm flipH="1" flipV="1">
            <a:off x="7238160" y="4190400"/>
            <a:ext cx="533160" cy="91404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235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248520" y="2540880"/>
            <a:ext cx="635760" cy="635760"/>
          </a:xfrm>
          <a:prstGeom prst="rect">
            <a:avLst/>
          </a:prstGeom>
          <a:ln>
            <a:noFill/>
          </a:ln>
        </p:spPr>
      </p:pic>
      <p:pic>
        <p:nvPicPr>
          <p:cNvPr id="236" name="Picture 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7238880" y="4906800"/>
            <a:ext cx="1782360" cy="1782360"/>
          </a:xfrm>
          <a:prstGeom prst="rect">
            <a:avLst/>
          </a:prstGeom>
          <a:ln>
            <a:noFill/>
          </a:ln>
        </p:spPr>
      </p:pic>
      <p:pic>
        <p:nvPicPr>
          <p:cNvPr id="237" name="Picture 2" descr=""/>
          <p:cNvPicPr/>
          <p:nvPr/>
        </p:nvPicPr>
        <p:blipFill>
          <a:blip r:embed="rId8"/>
          <a:stretch>
            <a:fillRect/>
          </a:stretch>
        </p:blipFill>
        <p:spPr>
          <a:xfrm>
            <a:off x="350532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Assumptions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Unlimited resources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All orders can be completed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No need to prioritize orders to maximize profit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Release time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Orders are released with individual specified delays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No deadlines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Orders don’t have a deadline attached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No need to prioritize orders to maximize profit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Fixed processing time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Each step has a specific completion delay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Location and distance doesn’t affect step completion time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239" name="Picture 4" descr=""/>
          <p:cNvPicPr/>
          <p:nvPr/>
        </p:nvPicPr>
        <p:blipFill>
          <a:blip r:embed="rId1"/>
          <a:srcRect l="17253" t="11567" r="0" b="24588"/>
          <a:stretch>
            <a:fillRect/>
          </a:stretch>
        </p:blipFill>
        <p:spPr>
          <a:xfrm>
            <a:off x="457200" y="2798640"/>
            <a:ext cx="3214440" cy="177300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252900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41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264168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42" name="Picture 2" descr=""/>
          <p:cNvPicPr/>
          <p:nvPr/>
        </p:nvPicPr>
        <p:blipFill>
          <a:blip r:embed="rId3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243" name="Picture 3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55627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44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45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1880" y="4633920"/>
            <a:ext cx="1280520" cy="1280520"/>
          </a:xfrm>
          <a:prstGeom prst="rect">
            <a:avLst/>
          </a:prstGeom>
          <a:ln>
            <a:noFill/>
          </a:ln>
        </p:spPr>
      </p:pic>
      <p:sp>
        <p:nvSpPr>
          <p:cNvPr id="246" name="CustomShape 4"/>
          <p:cNvSpPr/>
          <p:nvPr/>
        </p:nvSpPr>
        <p:spPr>
          <a:xfrm>
            <a:off x="6110640" y="190512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sp>
        <p:nvSpPr>
          <p:cNvPr id="247" name="CustomShape 5"/>
          <p:cNvSpPr/>
          <p:nvPr/>
        </p:nvSpPr>
        <p:spPr>
          <a:xfrm flipH="1">
            <a:off x="4129200" y="3241440"/>
            <a:ext cx="1432800" cy="2880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248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6882120" y="2540880"/>
            <a:ext cx="635760" cy="635760"/>
          </a:xfrm>
          <a:prstGeom prst="rect">
            <a:avLst/>
          </a:prstGeom>
          <a:ln>
            <a:noFill/>
          </a:ln>
        </p:spPr>
      </p:pic>
      <p:pic>
        <p:nvPicPr>
          <p:cNvPr id="249" name="Picture 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350532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627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5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252" name="Picture 4" descr=""/>
          <p:cNvPicPr/>
          <p:nvPr/>
        </p:nvPicPr>
        <p:blipFill>
          <a:blip r:embed="rId2"/>
          <a:srcRect l="17253" t="11567" r="0" b="24588"/>
          <a:stretch>
            <a:fillRect/>
          </a:stretch>
        </p:blipFill>
        <p:spPr>
          <a:xfrm>
            <a:off x="457200" y="2798640"/>
            <a:ext cx="3214440" cy="1773000"/>
          </a:xfrm>
          <a:prstGeom prst="rect">
            <a:avLst/>
          </a:prstGeom>
          <a:ln>
            <a:noFill/>
          </a:ln>
        </p:spPr>
      </p:pic>
      <p:sp>
        <p:nvSpPr>
          <p:cNvPr id="253" name="CustomShape 2"/>
          <p:cNvSpPr/>
          <p:nvPr/>
        </p:nvSpPr>
        <p:spPr>
          <a:xfrm>
            <a:off x="632448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54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43716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55" name="Picture 2" descr=""/>
          <p:cNvPicPr/>
          <p:nvPr/>
        </p:nvPicPr>
        <p:blipFill>
          <a:blip r:embed="rId4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sp>
        <p:nvSpPr>
          <p:cNvPr id="256" name="CustomShape 3"/>
          <p:cNvSpPr/>
          <p:nvPr/>
        </p:nvSpPr>
        <p:spPr>
          <a:xfrm>
            <a:off x="4038480" y="3241440"/>
            <a:ext cx="1752120" cy="36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257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29432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5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sp>
        <p:nvSpPr>
          <p:cNvPr id="260" name="CustomShape 2"/>
          <p:cNvSpPr/>
          <p:nvPr/>
        </p:nvSpPr>
        <p:spPr>
          <a:xfrm>
            <a:off x="152388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61" name="Picture 2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63656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62" name="Picture 2" descr=""/>
          <p:cNvPicPr/>
          <p:nvPr/>
        </p:nvPicPr>
        <p:blipFill>
          <a:blip r:embed="rId3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263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019920" y="1776600"/>
            <a:ext cx="2857320" cy="2857320"/>
          </a:xfrm>
          <a:prstGeom prst="rect">
            <a:avLst/>
          </a:prstGeom>
          <a:ln>
            <a:noFill/>
          </a:ln>
        </p:spPr>
      </p:pic>
      <p:sp>
        <p:nvSpPr>
          <p:cNvPr id="264" name="CustomShape 3"/>
          <p:cNvSpPr/>
          <p:nvPr/>
        </p:nvSpPr>
        <p:spPr>
          <a:xfrm>
            <a:off x="3886200" y="3241440"/>
            <a:ext cx="1752120" cy="36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265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51460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19920" y="1776600"/>
            <a:ext cx="2857320" cy="2857320"/>
          </a:xfrm>
          <a:prstGeom prst="rect">
            <a:avLst/>
          </a:prstGeom>
          <a:ln>
            <a:noFill/>
          </a:ln>
        </p:spPr>
      </p:pic>
      <p:pic>
        <p:nvPicPr>
          <p:cNvPr id="267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sp>
        <p:nvSpPr>
          <p:cNvPr id="269" name="CustomShape 2"/>
          <p:cNvSpPr/>
          <p:nvPr/>
        </p:nvSpPr>
        <p:spPr>
          <a:xfrm>
            <a:off x="679644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70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90876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71" name="Picture 2" descr=""/>
          <p:cNvPicPr/>
          <p:nvPr/>
        </p:nvPicPr>
        <p:blipFill>
          <a:blip r:embed="rId4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sp>
        <p:nvSpPr>
          <p:cNvPr id="272" name="CustomShape 3"/>
          <p:cNvSpPr/>
          <p:nvPr/>
        </p:nvSpPr>
        <p:spPr>
          <a:xfrm>
            <a:off x="3886200" y="3241440"/>
            <a:ext cx="1752120" cy="36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pic>
        <p:nvPicPr>
          <p:cNvPr id="273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7827840" y="2743200"/>
            <a:ext cx="477720" cy="47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19920" y="1776600"/>
            <a:ext cx="2857320" cy="2857320"/>
          </a:xfrm>
          <a:prstGeom prst="rect">
            <a:avLst/>
          </a:prstGeom>
          <a:ln>
            <a:noFill/>
          </a:ln>
        </p:spPr>
      </p:pic>
      <p:pic>
        <p:nvPicPr>
          <p:cNvPr id="275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7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sp>
        <p:nvSpPr>
          <p:cNvPr id="277" name="CustomShape 2"/>
          <p:cNvSpPr/>
          <p:nvPr/>
        </p:nvSpPr>
        <p:spPr>
          <a:xfrm>
            <a:off x="679644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78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90876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79" name="Picture 2" descr=""/>
          <p:cNvPicPr/>
          <p:nvPr/>
        </p:nvPicPr>
        <p:blipFill>
          <a:blip r:embed="rId4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19920" y="1776600"/>
            <a:ext cx="2857320" cy="2857320"/>
          </a:xfrm>
          <a:prstGeom prst="rect">
            <a:avLst/>
          </a:prstGeom>
          <a:ln>
            <a:noFill/>
          </a:ln>
        </p:spPr>
      </p:pic>
      <p:pic>
        <p:nvPicPr>
          <p:cNvPr id="281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8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sp>
        <p:nvSpPr>
          <p:cNvPr id="283" name="CustomShape 2"/>
          <p:cNvSpPr/>
          <p:nvPr/>
        </p:nvSpPr>
        <p:spPr>
          <a:xfrm>
            <a:off x="679644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84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90876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85" name="Picture 2" descr=""/>
          <p:cNvPicPr/>
          <p:nvPr/>
        </p:nvPicPr>
        <p:blipFill>
          <a:blip r:embed="rId4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sp>
        <p:nvSpPr>
          <p:cNvPr id="286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87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3680" y="4586400"/>
            <a:ext cx="1280520" cy="1280520"/>
          </a:xfrm>
          <a:prstGeom prst="rect">
            <a:avLst/>
          </a:prstGeom>
          <a:ln>
            <a:noFill/>
          </a:ln>
        </p:spPr>
      </p:pic>
      <p:sp>
        <p:nvSpPr>
          <p:cNvPr id="288" name="CustomShape 4"/>
          <p:cNvSpPr/>
          <p:nvPr/>
        </p:nvSpPr>
        <p:spPr>
          <a:xfrm flipH="1">
            <a:off x="5866560" y="4343400"/>
            <a:ext cx="928440" cy="91116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19920" y="1776600"/>
            <a:ext cx="2857320" cy="2857320"/>
          </a:xfrm>
          <a:prstGeom prst="rect">
            <a:avLst/>
          </a:prstGeom>
          <a:ln>
            <a:noFill/>
          </a:ln>
        </p:spPr>
      </p:pic>
      <p:pic>
        <p:nvPicPr>
          <p:cNvPr id="290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29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sp>
        <p:nvSpPr>
          <p:cNvPr id="292" name="CustomShape 2"/>
          <p:cNvSpPr/>
          <p:nvPr/>
        </p:nvSpPr>
        <p:spPr>
          <a:xfrm>
            <a:off x="679644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93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90876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294" name="Picture 2" descr=""/>
          <p:cNvPicPr/>
          <p:nvPr/>
        </p:nvPicPr>
        <p:blipFill>
          <a:blip r:embed="rId4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sp>
        <p:nvSpPr>
          <p:cNvPr id="295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296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3680" y="4586400"/>
            <a:ext cx="1280520" cy="128052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2666880" y="4343400"/>
            <a:ext cx="1218960" cy="64908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298" name="CustomShape 5"/>
          <p:cNvSpPr/>
          <p:nvPr/>
        </p:nvSpPr>
        <p:spPr>
          <a:xfrm>
            <a:off x="2182680" y="18586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19920" y="1776600"/>
            <a:ext cx="2857320" cy="2857320"/>
          </a:xfrm>
          <a:prstGeom prst="rect">
            <a:avLst/>
          </a:prstGeom>
          <a:ln>
            <a:noFill/>
          </a:ln>
        </p:spPr>
      </p:pic>
      <p:pic>
        <p:nvPicPr>
          <p:cNvPr id="300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30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sp>
        <p:nvSpPr>
          <p:cNvPr id="302" name="CustomShape 2"/>
          <p:cNvSpPr/>
          <p:nvPr/>
        </p:nvSpPr>
        <p:spPr>
          <a:xfrm>
            <a:off x="679644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303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90876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304" name="Picture 2" descr=""/>
          <p:cNvPicPr/>
          <p:nvPr/>
        </p:nvPicPr>
        <p:blipFill>
          <a:blip r:embed="rId4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306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3680" y="4586400"/>
            <a:ext cx="1280520" cy="1280520"/>
          </a:xfrm>
          <a:prstGeom prst="rect">
            <a:avLst/>
          </a:prstGeom>
          <a:ln>
            <a:noFill/>
          </a:ln>
        </p:spPr>
      </p:pic>
      <p:sp>
        <p:nvSpPr>
          <p:cNvPr id="307" name="CustomShape 4"/>
          <p:cNvSpPr/>
          <p:nvPr/>
        </p:nvSpPr>
        <p:spPr>
          <a:xfrm flipH="1" flipV="1">
            <a:off x="2616840" y="4419720"/>
            <a:ext cx="1268640" cy="80712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08" name="CustomShape 5"/>
          <p:cNvSpPr/>
          <p:nvPr/>
        </p:nvSpPr>
        <p:spPr>
          <a:xfrm>
            <a:off x="2182680" y="18586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pic>
        <p:nvPicPr>
          <p:cNvPr id="309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2296800" y="2438280"/>
            <a:ext cx="640080" cy="64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19920" y="1776600"/>
            <a:ext cx="2857320" cy="2857320"/>
          </a:xfrm>
          <a:prstGeom prst="rect">
            <a:avLst/>
          </a:prstGeom>
          <a:ln>
            <a:noFill/>
          </a:ln>
        </p:spPr>
      </p:pic>
      <p:pic>
        <p:nvPicPr>
          <p:cNvPr id="311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31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sp>
        <p:nvSpPr>
          <p:cNvPr id="313" name="CustomShape 2"/>
          <p:cNvSpPr/>
          <p:nvPr/>
        </p:nvSpPr>
        <p:spPr>
          <a:xfrm>
            <a:off x="6796440" y="18982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314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908760" y="196056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315" name="Picture 2" descr=""/>
          <p:cNvPicPr/>
          <p:nvPr/>
        </p:nvPicPr>
        <p:blipFill>
          <a:blip r:embed="rId4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sp>
        <p:nvSpPr>
          <p:cNvPr id="316" name="CustomShape 3"/>
          <p:cNvSpPr/>
          <p:nvPr/>
        </p:nvSpPr>
        <p:spPr>
          <a:xfrm>
            <a:off x="4129200" y="457200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</p:sp>
      <p:pic>
        <p:nvPicPr>
          <p:cNvPr id="317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4243680" y="4586400"/>
            <a:ext cx="1280520" cy="1280520"/>
          </a:xfrm>
          <a:prstGeom prst="rect">
            <a:avLst/>
          </a:prstGeom>
          <a:ln>
            <a:noFill/>
          </a:ln>
        </p:spPr>
      </p:pic>
      <p:pic>
        <p:nvPicPr>
          <p:cNvPr id="318" name="Picture 2" descr=""/>
          <p:cNvPicPr/>
          <p:nvPr/>
        </p:nvPicPr>
        <p:blipFill>
          <a:blip r:embed="rId6"/>
          <a:stretch>
            <a:fillRect/>
          </a:stretch>
        </p:blipFill>
        <p:spPr>
          <a:xfrm>
            <a:off x="7352280" y="4992840"/>
            <a:ext cx="1672560" cy="1610640"/>
          </a:xfrm>
          <a:prstGeom prst="rect">
            <a:avLst/>
          </a:prstGeom>
          <a:ln>
            <a:noFill/>
          </a:ln>
        </p:spPr>
      </p:pic>
      <p:sp>
        <p:nvSpPr>
          <p:cNvPr id="319" name="CustomShape 4"/>
          <p:cNvSpPr/>
          <p:nvPr/>
        </p:nvSpPr>
        <p:spPr>
          <a:xfrm>
            <a:off x="3745080" y="3560040"/>
            <a:ext cx="1893240" cy="36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20" name="CustomShape 5"/>
          <p:cNvSpPr/>
          <p:nvPr/>
        </p:nvSpPr>
        <p:spPr>
          <a:xfrm>
            <a:off x="2182680" y="18586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pic>
        <p:nvPicPr>
          <p:cNvPr id="321" name="Picture 2" descr=""/>
          <p:cNvPicPr/>
          <p:nvPr/>
        </p:nvPicPr>
        <p:blipFill>
          <a:blip r:embed="rId7"/>
          <a:stretch>
            <a:fillRect/>
          </a:stretch>
        </p:blipFill>
        <p:spPr>
          <a:xfrm>
            <a:off x="2937600" y="2438280"/>
            <a:ext cx="640080" cy="64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019920" y="1776600"/>
            <a:ext cx="2857320" cy="2857320"/>
          </a:xfrm>
          <a:prstGeom prst="rect">
            <a:avLst/>
          </a:prstGeom>
          <a:ln>
            <a:noFill/>
          </a:ln>
        </p:spPr>
      </p:pic>
      <p:pic>
        <p:nvPicPr>
          <p:cNvPr id="323" name="Picture 3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32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325" name="Picture 2" descr=""/>
          <p:cNvPicPr/>
          <p:nvPr/>
        </p:nvPicPr>
        <p:blipFill>
          <a:blip r:embed="rId3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326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7352280" y="4992840"/>
            <a:ext cx="1672560" cy="1610640"/>
          </a:xfrm>
          <a:prstGeom prst="rect">
            <a:avLst/>
          </a:prstGeom>
          <a:ln>
            <a:noFill/>
          </a:ln>
        </p:spPr>
      </p:pic>
      <p:sp>
        <p:nvSpPr>
          <p:cNvPr id="327" name="CustomShape 2"/>
          <p:cNvSpPr/>
          <p:nvPr/>
        </p:nvSpPr>
        <p:spPr>
          <a:xfrm flipH="1">
            <a:off x="3745080" y="3560040"/>
            <a:ext cx="2045520" cy="36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28" name="CustomShape 3"/>
          <p:cNvSpPr/>
          <p:nvPr/>
        </p:nvSpPr>
        <p:spPr>
          <a:xfrm>
            <a:off x="2182680" y="18586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pic>
        <p:nvPicPr>
          <p:cNvPr id="329" name="Picture 2" descr=""/>
          <p:cNvPicPr/>
          <p:nvPr/>
        </p:nvPicPr>
        <p:blipFill>
          <a:blip r:embed="rId5"/>
          <a:stretch>
            <a:fillRect/>
          </a:stretch>
        </p:blipFill>
        <p:spPr>
          <a:xfrm>
            <a:off x="2357640" y="1905120"/>
            <a:ext cx="1220040" cy="122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Challenge</a:t>
            </a:r>
            <a:endParaRPr/>
          </a:p>
        </p:txBody>
      </p:sp>
      <p:sp>
        <p:nvSpPr>
          <p:cNvPr id="8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Customer places order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Orders require multiple steps to complete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Agents have to complete the order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Agents have specializations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Transporting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Can move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Painting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Can paint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Fastening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Can fasten two objects together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Deliver finished order to customer</a:t>
            </a:r>
            <a:endParaRPr/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33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332" name="Picture 2" descr=""/>
          <p:cNvPicPr/>
          <p:nvPr/>
        </p:nvPicPr>
        <p:blipFill>
          <a:blip r:embed="rId2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333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248520" y="2335680"/>
            <a:ext cx="2543400" cy="2448720"/>
          </a:xfrm>
          <a:prstGeom prst="rect">
            <a:avLst/>
          </a:prstGeom>
          <a:ln>
            <a:noFill/>
          </a:ln>
        </p:spPr>
      </p:pic>
      <p:sp>
        <p:nvSpPr>
          <p:cNvPr id="334" name="CustomShape 2"/>
          <p:cNvSpPr/>
          <p:nvPr/>
        </p:nvSpPr>
        <p:spPr>
          <a:xfrm>
            <a:off x="2182680" y="18586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pic>
        <p:nvPicPr>
          <p:cNvPr id="335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2357640" y="1905120"/>
            <a:ext cx="1220040" cy="122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62120" y="2548440"/>
            <a:ext cx="2982960" cy="2023200"/>
          </a:xfrm>
          <a:prstGeom prst="rect">
            <a:avLst/>
          </a:prstGeom>
          <a:ln>
            <a:noFill/>
          </a:ln>
        </p:spPr>
      </p:pic>
      <p:sp>
        <p:nvSpPr>
          <p:cNvPr id="33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Flow</a:t>
            </a:r>
            <a:endParaRPr/>
          </a:p>
        </p:txBody>
      </p:sp>
      <p:pic>
        <p:nvPicPr>
          <p:cNvPr id="338" name="Picture 2" descr=""/>
          <p:cNvPicPr/>
          <p:nvPr/>
        </p:nvPicPr>
        <p:blipFill>
          <a:blip r:embed="rId2"/>
          <a:srcRect l="0" t="-32432" r="0" b="1375675"/>
          <a:stretch>
            <a:fillRect/>
          </a:stretch>
        </p:blipFill>
        <p:spPr>
          <a:xfrm>
            <a:off x="2529000" y="5105520"/>
            <a:ext cx="3887640" cy="1385280"/>
          </a:xfrm>
          <a:prstGeom prst="rect">
            <a:avLst/>
          </a:prstGeom>
          <a:ln>
            <a:noFill/>
          </a:ln>
        </p:spPr>
      </p:pic>
      <p:pic>
        <p:nvPicPr>
          <p:cNvPr id="339" name="Picture 2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248520" y="2335680"/>
            <a:ext cx="2543400" cy="2448720"/>
          </a:xfrm>
          <a:prstGeom prst="rect">
            <a:avLst/>
          </a:prstGeom>
          <a:ln>
            <a:noFill/>
          </a:ln>
        </p:spPr>
      </p:pic>
      <p:sp>
        <p:nvSpPr>
          <p:cNvPr id="340" name="CustomShape 2"/>
          <p:cNvSpPr/>
          <p:nvPr/>
        </p:nvSpPr>
        <p:spPr>
          <a:xfrm>
            <a:off x="3962520" y="3733920"/>
            <a:ext cx="1980720" cy="360"/>
          </a:xfrm>
          <a:prstGeom prst="straightConnector1">
            <a:avLst/>
          </a:prstGeom>
          <a:noFill/>
          <a:ln w="76320">
            <a:solidFill>
              <a:srgbClr val="4a7ebb"/>
            </a:solidFill>
            <a:round/>
            <a:tailEnd len="med" type="arrow" w="med"/>
          </a:ln>
        </p:spPr>
      </p:sp>
      <p:sp>
        <p:nvSpPr>
          <p:cNvPr id="341" name="CustomShape 3"/>
          <p:cNvSpPr/>
          <p:nvPr/>
        </p:nvSpPr>
        <p:spPr>
          <a:xfrm>
            <a:off x="6720120" y="1858680"/>
            <a:ext cx="1509120" cy="136512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80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  <p:pic>
        <p:nvPicPr>
          <p:cNvPr id="342" name="Picture 2" descr=""/>
          <p:cNvPicPr/>
          <p:nvPr/>
        </p:nvPicPr>
        <p:blipFill>
          <a:blip r:embed="rId4"/>
          <a:stretch>
            <a:fillRect/>
          </a:stretch>
        </p:blipFill>
        <p:spPr>
          <a:xfrm>
            <a:off x="6895080" y="1905120"/>
            <a:ext cx="1220040" cy="122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Peculiarities</a:t>
            </a:r>
            <a:endParaRPr/>
          </a:p>
        </p:txBody>
      </p:sp>
      <p:sp>
        <p:nvSpPr>
          <p:cNvPr id="34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Advantages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100">
                <a:solidFill>
                  <a:srgbClr val="000000"/>
                </a:solidFill>
                <a:latin typeface="Calibri"/>
              </a:rPr>
              <a:t>Yellow pages based communication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libri"/>
              </a:rPr>
              <a:t>Centralized but robust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100">
                <a:solidFill>
                  <a:srgbClr val="000000"/>
                </a:solidFill>
                <a:latin typeface="Calibri"/>
              </a:rPr>
              <a:t>Micro contracts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libri"/>
              </a:rPr>
              <a:t>Contract look ahead only 1 step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100">
                <a:solidFill>
                  <a:srgbClr val="000000"/>
                </a:solidFill>
                <a:latin typeface="Calibri"/>
              </a:rPr>
              <a:t>Little bandwidth overhead</a:t>
            </a:r>
            <a:endParaRPr/>
          </a:p>
          <a:p>
            <a:pPr lvl="1">
              <a:buFont typeface="Arial"/>
              <a:buChar char="–"/>
            </a:pPr>
            <a:r>
              <a:rPr lang="en-US" sz="2100">
                <a:solidFill>
                  <a:srgbClr val="000000"/>
                </a:solidFill>
                <a:latin typeface="Calibri"/>
              </a:rPr>
              <a:t>Priority based implementation</a:t>
            </a:r>
            <a:endParaRPr/>
          </a:p>
          <a:p>
            <a:pPr lvl="2">
              <a:buFont typeface="Arial"/>
              <a:buChar char="•"/>
            </a:pPr>
            <a:r>
              <a:rPr lang="en-US" sz="2100">
                <a:solidFill>
                  <a:srgbClr val="000000"/>
                </a:solidFill>
                <a:latin typeface="Calibri"/>
              </a:rPr>
              <a:t>Can be changed to target other priorities e.g deadline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b="1" lang="en-US" sz="2400">
                <a:solidFill>
                  <a:srgbClr val="000000"/>
                </a:solidFill>
                <a:latin typeface="Calibri"/>
              </a:rPr>
              <a:t>Disadvantages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100">
                <a:solidFill>
                  <a:srgbClr val="000000"/>
                </a:solidFill>
                <a:latin typeface="Calibri"/>
              </a:rPr>
              <a:t>New Type of order will take considerable effort to be included in the system.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100">
                <a:solidFill>
                  <a:srgbClr val="000000"/>
                </a:solidFill>
                <a:latin typeface="Calibri"/>
              </a:rPr>
              <a:t>Number of transporters define the bottle neck of the system.</a:t>
            </a: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Implementation</a:t>
            </a:r>
            <a:endParaRPr/>
          </a:p>
        </p:txBody>
      </p:sp>
      <p:sp>
        <p:nvSpPr>
          <p:cNvPr id="34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JADE issues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Minor implementation issues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Tools used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Ticker behaviors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RE Initiators/Responder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Priority Queues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Yellow pages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b050"/>
                </a:solidFill>
                <a:latin typeface="Calibri"/>
              </a:rPr>
              <a:t>Finite State Machines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Lessons Learned</a:t>
            </a:r>
            <a:endParaRPr/>
          </a:p>
        </p:txBody>
      </p:sp>
      <p:sp>
        <p:nvSpPr>
          <p:cNvPr id="34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Scalable architecture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Can be used ideally in any scenario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Computational complexity restricts to relatively high end devices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ARM based devices ideal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Not suitable for microcontrollers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Deadlines can be accommodated by changing priority number</a:t>
            </a:r>
            <a:endParaRPr/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5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endParaRPr/>
          </a:p>
        </p:txBody>
      </p:sp>
      <p:pic>
        <p:nvPicPr>
          <p:cNvPr id="351" name="Picture 2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948680" y="2442600"/>
            <a:ext cx="5079600" cy="3809520"/>
          </a:xfrm>
          <a:prstGeom prst="rect">
            <a:avLst/>
          </a:prstGeom>
          <a:ln>
            <a:noFill/>
          </a:ln>
        </p:spPr>
      </p:pic>
      <p:sp>
        <p:nvSpPr>
          <p:cNvPr id="352" name="CustomShape 3"/>
          <p:cNvSpPr/>
          <p:nvPr/>
        </p:nvSpPr>
        <p:spPr>
          <a:xfrm>
            <a:off x="4887720" y="766080"/>
            <a:ext cx="2862720" cy="243216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25560">
            <a:solidFill>
              <a:srgbClr val="376092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23900">
                <a:solidFill>
                  <a:srgbClr val="000000"/>
                </a:solidFill>
                <a:latin typeface="Calibri"/>
              </a:rPr>
              <a:t>?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Assumptions</a:t>
            </a:r>
            <a:endParaRPr/>
          </a:p>
        </p:txBody>
      </p:sp>
      <p:sp>
        <p:nvSpPr>
          <p:cNvPr id="8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Unlimited resources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All orders can be completed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No need to prioritize orders to maximize profit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Release time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Orders are released with individual specified delays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No deadlines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Orders don’t have a deadline attached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No need to prioritize orders to maximize profit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Fixed processing time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Each step has a specific completion delay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Location and distance doesn’t affect step completion time</a:t>
            </a:r>
            <a:endParaRPr/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Our Motivations</a:t>
            </a:r>
            <a:endParaRPr/>
          </a:p>
        </p:txBody>
      </p:sp>
      <p:sp>
        <p:nvSpPr>
          <p:cNvPr id="8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Keep agents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Homogenous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Versatile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Indefinitely scalable</a:t>
            </a:r>
            <a:endParaRPr/>
          </a:p>
        </p:txBody>
      </p:sp>
      <p:pic>
        <p:nvPicPr>
          <p:cNvPr id="88" name="Picture 2" descr=""/>
          <p:cNvPicPr/>
          <p:nvPr/>
        </p:nvPicPr>
        <p:blipFill>
          <a:blip r:embed="rId1"/>
          <a:srcRect l="0" t="0" r="20910" b="0"/>
          <a:stretch>
            <a:fillRect/>
          </a:stretch>
        </p:blipFill>
        <p:spPr>
          <a:xfrm>
            <a:off x="4800600" y="1676520"/>
            <a:ext cx="4079880" cy="269532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4766400" y="4572000"/>
            <a:ext cx="4106880" cy="1005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lang="en-US" sz="2000">
                <a:solidFill>
                  <a:srgbClr val="000000"/>
                </a:solidFill>
                <a:latin typeface="Calibri"/>
              </a:rPr>
              <a:t>Baxter Robot: A versatile robot worker capable of doing complex tasks</a:t>
            </a:r>
            <a:endParaRPr/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7129080" y="3489120"/>
            <a:ext cx="85212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92" name="CustomShape 3"/>
          <p:cNvSpPr/>
          <p:nvPr/>
        </p:nvSpPr>
        <p:spPr>
          <a:xfrm>
            <a:off x="6276960" y="3489120"/>
            <a:ext cx="85212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93" name="CustomShape 4"/>
          <p:cNvSpPr/>
          <p:nvPr/>
        </p:nvSpPr>
        <p:spPr>
          <a:xfrm>
            <a:off x="2867040" y="3489120"/>
            <a:ext cx="170460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94" name="CustomShape 5"/>
          <p:cNvSpPr/>
          <p:nvPr/>
        </p:nvSpPr>
        <p:spPr>
          <a:xfrm>
            <a:off x="2821320" y="3489120"/>
            <a:ext cx="9108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95" name="CustomShape 6"/>
          <p:cNvSpPr/>
          <p:nvPr/>
        </p:nvSpPr>
        <p:spPr>
          <a:xfrm>
            <a:off x="1162440" y="3489120"/>
            <a:ext cx="170460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96" name="CustomShape 7"/>
          <p:cNvSpPr/>
          <p:nvPr/>
        </p:nvSpPr>
        <p:spPr>
          <a:xfrm>
            <a:off x="2162880" y="2468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Simple Agent</a:t>
            </a:r>
            <a:endParaRPr/>
          </a:p>
        </p:txBody>
      </p:sp>
      <p:sp>
        <p:nvSpPr>
          <p:cNvPr id="97" name="CustomShape 8"/>
          <p:cNvSpPr/>
          <p:nvPr/>
        </p:nvSpPr>
        <p:spPr>
          <a:xfrm>
            <a:off x="45792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Comms</a:t>
            </a:r>
            <a:endParaRPr/>
          </a:p>
        </p:txBody>
      </p:sp>
      <p:sp>
        <p:nvSpPr>
          <p:cNvPr id="98" name="CustomShape 9"/>
          <p:cNvSpPr/>
          <p:nvPr/>
        </p:nvSpPr>
        <p:spPr>
          <a:xfrm>
            <a:off x="216288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Action Definitions</a:t>
            </a:r>
            <a:endParaRPr/>
          </a:p>
        </p:txBody>
      </p:sp>
      <p:sp>
        <p:nvSpPr>
          <p:cNvPr id="99" name="CustomShape 10"/>
          <p:cNvSpPr/>
          <p:nvPr/>
        </p:nvSpPr>
        <p:spPr>
          <a:xfrm>
            <a:off x="386748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Role</a:t>
            </a:r>
            <a:endParaRPr/>
          </a:p>
        </p:txBody>
      </p:sp>
      <p:sp>
        <p:nvSpPr>
          <p:cNvPr id="100" name="CustomShape 11"/>
          <p:cNvSpPr/>
          <p:nvPr/>
        </p:nvSpPr>
        <p:spPr>
          <a:xfrm>
            <a:off x="6424920" y="2468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Queue Agent</a:t>
            </a:r>
            <a:endParaRPr/>
          </a:p>
        </p:txBody>
      </p:sp>
      <p:sp>
        <p:nvSpPr>
          <p:cNvPr id="101" name="CustomShape 12"/>
          <p:cNvSpPr/>
          <p:nvPr/>
        </p:nvSpPr>
        <p:spPr>
          <a:xfrm>
            <a:off x="557244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Comms</a:t>
            </a:r>
            <a:endParaRPr/>
          </a:p>
        </p:txBody>
      </p:sp>
      <p:sp>
        <p:nvSpPr>
          <p:cNvPr id="102" name="CustomShape 13"/>
          <p:cNvSpPr/>
          <p:nvPr/>
        </p:nvSpPr>
        <p:spPr>
          <a:xfrm>
            <a:off x="727704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Priority Queue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Communication Diagram</a:t>
            </a:r>
            <a:endParaRPr/>
          </a:p>
        </p:txBody>
      </p:sp>
      <p:sp>
        <p:nvSpPr>
          <p:cNvPr id="104" name="CustomShape 2"/>
          <p:cNvSpPr/>
          <p:nvPr/>
        </p:nvSpPr>
        <p:spPr>
          <a:xfrm>
            <a:off x="4297680" y="4592520"/>
            <a:ext cx="121896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Simple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Worker</a:t>
            </a:r>
            <a:endParaRPr/>
          </a:p>
        </p:txBody>
      </p:sp>
      <p:sp>
        <p:nvSpPr>
          <p:cNvPr id="105" name="CustomShape 3"/>
          <p:cNvSpPr/>
          <p:nvPr/>
        </p:nvSpPr>
        <p:spPr>
          <a:xfrm>
            <a:off x="1523880" y="3352680"/>
            <a:ext cx="167652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Acquisition Queue</a:t>
            </a:r>
            <a:endParaRPr/>
          </a:p>
        </p:txBody>
      </p:sp>
      <p:sp>
        <p:nvSpPr>
          <p:cNvPr id="106" name="CustomShape 4"/>
          <p:cNvSpPr/>
          <p:nvPr/>
        </p:nvSpPr>
        <p:spPr>
          <a:xfrm>
            <a:off x="4206240" y="5760720"/>
            <a:ext cx="129492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Delivery Queue</a:t>
            </a:r>
            <a:endParaRPr/>
          </a:p>
        </p:txBody>
      </p:sp>
      <p:sp>
        <p:nvSpPr>
          <p:cNvPr id="107" name="CustomShape 5"/>
          <p:cNvSpPr/>
          <p:nvPr/>
        </p:nvSpPr>
        <p:spPr>
          <a:xfrm>
            <a:off x="1523880" y="1752480"/>
            <a:ext cx="158508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Order Generator</a:t>
            </a:r>
            <a:endParaRPr/>
          </a:p>
        </p:txBody>
      </p:sp>
      <p:sp>
        <p:nvSpPr>
          <p:cNvPr id="108" name="CustomShape 6"/>
          <p:cNvSpPr/>
          <p:nvPr/>
        </p:nvSpPr>
        <p:spPr>
          <a:xfrm>
            <a:off x="2090520" y="5781240"/>
            <a:ext cx="156708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OutwardQueGUI</a:t>
            </a:r>
            <a:endParaRPr/>
          </a:p>
        </p:txBody>
      </p:sp>
      <p:sp>
        <p:nvSpPr>
          <p:cNvPr id="109" name="CustomShape 7"/>
          <p:cNvSpPr/>
          <p:nvPr/>
        </p:nvSpPr>
        <p:spPr>
          <a:xfrm>
            <a:off x="4267440" y="3403800"/>
            <a:ext cx="121896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Priority Queue</a:t>
            </a:r>
            <a:endParaRPr/>
          </a:p>
        </p:txBody>
      </p:sp>
      <p:sp>
        <p:nvSpPr>
          <p:cNvPr id="110" name="Line 8"/>
          <p:cNvSpPr/>
          <p:nvPr/>
        </p:nvSpPr>
        <p:spPr>
          <a:xfrm>
            <a:off x="2103120" y="2463480"/>
            <a:ext cx="0" cy="889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11" name="Line 9"/>
          <p:cNvSpPr/>
          <p:nvPr/>
        </p:nvSpPr>
        <p:spPr>
          <a:xfrm>
            <a:off x="3200400" y="3749040"/>
            <a:ext cx="10670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12" name="Line 10"/>
          <p:cNvSpPr/>
          <p:nvPr/>
        </p:nvSpPr>
        <p:spPr>
          <a:xfrm>
            <a:off x="4572000" y="4114800"/>
            <a:ext cx="0" cy="47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13" name="Line 11"/>
          <p:cNvSpPr/>
          <p:nvPr/>
        </p:nvSpPr>
        <p:spPr>
          <a:xfrm flipV="1">
            <a:off x="5120640" y="4114800"/>
            <a:ext cx="0" cy="47772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14" name="Line 12"/>
          <p:cNvSpPr/>
          <p:nvPr/>
        </p:nvSpPr>
        <p:spPr>
          <a:xfrm>
            <a:off x="4846320" y="5303520"/>
            <a:ext cx="0" cy="4572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  <p:sp>
        <p:nvSpPr>
          <p:cNvPr id="115" name="Line 13"/>
          <p:cNvSpPr/>
          <p:nvPr/>
        </p:nvSpPr>
        <p:spPr>
          <a:xfrm flipH="1">
            <a:off x="3657600" y="6126480"/>
            <a:ext cx="548640" cy="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  <p:sp>
        <p:nvSpPr>
          <p:cNvPr id="117" name="CustomShape 2"/>
          <p:cNvSpPr/>
          <p:nvPr/>
        </p:nvSpPr>
        <p:spPr>
          <a:xfrm>
            <a:off x="7129080" y="3489120"/>
            <a:ext cx="85212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118" name="CustomShape 3"/>
          <p:cNvSpPr/>
          <p:nvPr/>
        </p:nvSpPr>
        <p:spPr>
          <a:xfrm>
            <a:off x="6276960" y="3489120"/>
            <a:ext cx="85212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119" name="CustomShape 4"/>
          <p:cNvSpPr/>
          <p:nvPr/>
        </p:nvSpPr>
        <p:spPr>
          <a:xfrm>
            <a:off x="2867040" y="3489120"/>
            <a:ext cx="170460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120" name="CustomShape 5"/>
          <p:cNvSpPr/>
          <p:nvPr/>
        </p:nvSpPr>
        <p:spPr>
          <a:xfrm>
            <a:off x="2821320" y="3489120"/>
            <a:ext cx="9108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121" name="CustomShape 6"/>
          <p:cNvSpPr/>
          <p:nvPr/>
        </p:nvSpPr>
        <p:spPr>
          <a:xfrm>
            <a:off x="1162440" y="3489120"/>
            <a:ext cx="1704600" cy="428400"/>
          </a:xfrm>
          <a:prstGeom prst="rect">
            <a:avLst/>
          </a:prstGeom>
          <a:noFill/>
          <a:ln w="25560">
            <a:solidFill>
              <a:srgbClr val="3f6797"/>
            </a:solidFill>
            <a:round/>
          </a:ln>
        </p:spPr>
      </p:sp>
      <p:sp>
        <p:nvSpPr>
          <p:cNvPr id="122" name="CustomShape 7"/>
          <p:cNvSpPr/>
          <p:nvPr/>
        </p:nvSpPr>
        <p:spPr>
          <a:xfrm>
            <a:off x="2162880" y="2468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Simple Agent</a:t>
            </a:r>
            <a:endParaRPr/>
          </a:p>
        </p:txBody>
      </p:sp>
      <p:sp>
        <p:nvSpPr>
          <p:cNvPr id="123" name="CustomShape 8"/>
          <p:cNvSpPr/>
          <p:nvPr/>
        </p:nvSpPr>
        <p:spPr>
          <a:xfrm>
            <a:off x="45792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Comms</a:t>
            </a:r>
            <a:endParaRPr/>
          </a:p>
        </p:txBody>
      </p:sp>
      <p:sp>
        <p:nvSpPr>
          <p:cNvPr id="124" name="CustomShape 9"/>
          <p:cNvSpPr/>
          <p:nvPr/>
        </p:nvSpPr>
        <p:spPr>
          <a:xfrm>
            <a:off x="216288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Action Definitions</a:t>
            </a:r>
            <a:endParaRPr/>
          </a:p>
        </p:txBody>
      </p:sp>
      <p:sp>
        <p:nvSpPr>
          <p:cNvPr id="125" name="CustomShape 10"/>
          <p:cNvSpPr/>
          <p:nvPr/>
        </p:nvSpPr>
        <p:spPr>
          <a:xfrm>
            <a:off x="386748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Role</a:t>
            </a:r>
            <a:endParaRPr/>
          </a:p>
        </p:txBody>
      </p:sp>
      <p:sp>
        <p:nvSpPr>
          <p:cNvPr id="126" name="CustomShape 11"/>
          <p:cNvSpPr/>
          <p:nvPr/>
        </p:nvSpPr>
        <p:spPr>
          <a:xfrm>
            <a:off x="6424920" y="2468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Queue Agent</a:t>
            </a:r>
            <a:endParaRPr/>
          </a:p>
        </p:txBody>
      </p:sp>
      <p:sp>
        <p:nvSpPr>
          <p:cNvPr id="127" name="CustomShape 12"/>
          <p:cNvSpPr/>
          <p:nvPr/>
        </p:nvSpPr>
        <p:spPr>
          <a:xfrm>
            <a:off x="557244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Comms</a:t>
            </a:r>
            <a:endParaRPr/>
          </a:p>
        </p:txBody>
      </p:sp>
      <p:sp>
        <p:nvSpPr>
          <p:cNvPr id="128" name="CustomShape 13"/>
          <p:cNvSpPr/>
          <p:nvPr/>
        </p:nvSpPr>
        <p:spPr>
          <a:xfrm>
            <a:off x="7277040" y="3917880"/>
            <a:ext cx="1408680" cy="1019880"/>
          </a:xfrm>
          <a:prstGeom prst="rect">
            <a:avLst/>
          </a:prstGeom>
          <a:solidFill>
            <a:srgbClr val="4f81bd"/>
          </a:solidFill>
          <a:ln w="25560">
            <a:solidFill>
              <a:srgbClr val="ffffff"/>
            </a:solidFill>
            <a:round/>
          </a:ln>
        </p:spPr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  <a:latin typeface="Calibri"/>
              </a:rPr>
              <a:t>Priority Queue</a:t>
            </a:r>
            <a:endParaRPr/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694880" y="1616040"/>
            <a:ext cx="5601960" cy="5088960"/>
          </a:xfrm>
          <a:prstGeom prst="roundRect">
            <a:avLst>
              <a:gd name="adj" fmla="val 16667"/>
            </a:avLst>
          </a:prstGeom>
          <a:solidFill>
            <a:srgbClr val="254061"/>
          </a:solidFill>
          <a:ln w="25560">
            <a:solidFill>
              <a:srgbClr val="3a5f8b"/>
            </a:solidFill>
            <a:round/>
          </a:ln>
        </p:spPr>
      </p:sp>
      <p:sp>
        <p:nvSpPr>
          <p:cNvPr id="130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Simple Worker</a:t>
            </a:r>
            <a:endParaRPr/>
          </a:p>
        </p:txBody>
      </p:sp>
      <p:sp>
        <p:nvSpPr>
          <p:cNvPr id="131" name="CustomShape 3"/>
          <p:cNvSpPr/>
          <p:nvPr/>
        </p:nvSpPr>
        <p:spPr>
          <a:xfrm>
            <a:off x="3901680" y="2855160"/>
            <a:ext cx="121896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Role</a:t>
            </a:r>
            <a:endParaRPr/>
          </a:p>
        </p:txBody>
      </p:sp>
      <p:sp>
        <p:nvSpPr>
          <p:cNvPr id="132" name="CustomShape 4"/>
          <p:cNvSpPr/>
          <p:nvPr/>
        </p:nvSpPr>
        <p:spPr>
          <a:xfrm>
            <a:off x="2057400" y="4246200"/>
            <a:ext cx="160020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Transporter</a:t>
            </a:r>
            <a:endParaRPr/>
          </a:p>
        </p:txBody>
      </p:sp>
      <p:sp>
        <p:nvSpPr>
          <p:cNvPr id="133" name="CustomShape 5"/>
          <p:cNvSpPr/>
          <p:nvPr/>
        </p:nvSpPr>
        <p:spPr>
          <a:xfrm>
            <a:off x="3794760" y="4271400"/>
            <a:ext cx="134064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Painter</a:t>
            </a:r>
            <a:endParaRPr/>
          </a:p>
        </p:txBody>
      </p:sp>
      <p:sp>
        <p:nvSpPr>
          <p:cNvPr id="134" name="CustomShape 6"/>
          <p:cNvSpPr/>
          <p:nvPr/>
        </p:nvSpPr>
        <p:spPr>
          <a:xfrm>
            <a:off x="1981080" y="1934640"/>
            <a:ext cx="1812600" cy="639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CustomShape 7"/>
          <p:cNvSpPr/>
          <p:nvPr/>
        </p:nvSpPr>
        <p:spPr>
          <a:xfrm>
            <a:off x="5608440" y="4271400"/>
            <a:ext cx="134064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Fastener</a:t>
            </a:r>
            <a:endParaRPr/>
          </a:p>
        </p:txBody>
      </p:sp>
      <p:sp>
        <p:nvSpPr>
          <p:cNvPr id="136" name="CustomShape 8"/>
          <p:cNvSpPr/>
          <p:nvPr/>
        </p:nvSpPr>
        <p:spPr>
          <a:xfrm>
            <a:off x="2057400" y="5410080"/>
            <a:ext cx="134064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Active Strategy</a:t>
            </a:r>
            <a:endParaRPr/>
          </a:p>
        </p:txBody>
      </p:sp>
      <p:sp>
        <p:nvSpPr>
          <p:cNvPr id="137" name="CustomShape 9"/>
          <p:cNvSpPr/>
          <p:nvPr/>
        </p:nvSpPr>
        <p:spPr>
          <a:xfrm>
            <a:off x="4724280" y="5410080"/>
            <a:ext cx="1340640" cy="711000"/>
          </a:xfrm>
          <a:prstGeom prst="roundRect">
            <a:avLst>
              <a:gd name="adj" fmla="val 16667"/>
            </a:avLst>
          </a:prstGeom>
          <a:solidFill>
            <a:srgbClr val="4f81bd"/>
          </a:solidFill>
          <a:ln w="25560">
            <a:solidFill>
              <a:srgbClr val="3a5f8b"/>
            </a:solidFill>
            <a:round/>
          </a:ln>
        </p:spPr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>
                <a:solidFill>
                  <a:srgbClr val="ffffff"/>
                </a:solidFill>
                <a:latin typeface="Calibri"/>
              </a:rPr>
              <a:t>Passive Strategy</a:t>
            </a:r>
            <a:endParaRPr/>
          </a:p>
        </p:txBody>
      </p:sp>
      <p:sp>
        <p:nvSpPr>
          <p:cNvPr id="138" name="CustomShape 10"/>
          <p:cNvSpPr/>
          <p:nvPr/>
        </p:nvSpPr>
        <p:spPr>
          <a:xfrm rot="5400000">
            <a:off x="2501640" y="5183640"/>
            <a:ext cx="452520" cy="1224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4a7ebb"/>
            </a:solidFill>
            <a:round/>
          </a:ln>
        </p:spPr>
      </p:sp>
      <p:sp>
        <p:nvSpPr>
          <p:cNvPr id="139" name="CustomShape 11"/>
          <p:cNvSpPr/>
          <p:nvPr/>
        </p:nvSpPr>
        <p:spPr>
          <a:xfrm flipH="1" rot="5400000">
            <a:off x="4715640" y="4731840"/>
            <a:ext cx="427320" cy="92916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4a7ebb"/>
            </a:solidFill>
            <a:round/>
          </a:ln>
        </p:spPr>
      </p:sp>
      <p:sp>
        <p:nvSpPr>
          <p:cNvPr id="140" name="CustomShape 12"/>
          <p:cNvSpPr/>
          <p:nvPr/>
        </p:nvSpPr>
        <p:spPr>
          <a:xfrm rot="5400000">
            <a:off x="5623200" y="4754520"/>
            <a:ext cx="427320" cy="883440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4a7ebb"/>
            </a:solidFill>
            <a:round/>
          </a:ln>
        </p:spPr>
      </p:sp>
      <p:sp>
        <p:nvSpPr>
          <p:cNvPr id="141" name="Line 13"/>
          <p:cNvSpPr/>
          <p:nvPr/>
        </p:nvSpPr>
        <p:spPr>
          <a:xfrm flipH="1">
            <a:off x="3657600" y="3566160"/>
            <a:ext cx="822960" cy="6800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42" name="Line 14"/>
          <p:cNvSpPr/>
          <p:nvPr/>
        </p:nvSpPr>
        <p:spPr>
          <a:xfrm>
            <a:off x="4480560" y="3566160"/>
            <a:ext cx="0" cy="705240"/>
          </a:xfrm>
          <a:prstGeom prst="line">
            <a:avLst/>
          </a:prstGeom>
          <a:ln>
            <a:solidFill>
              <a:srgbClr val="000000"/>
            </a:solidFill>
          </a:ln>
        </p:spPr>
      </p:sp>
      <p:sp>
        <p:nvSpPr>
          <p:cNvPr id="143" name="Line 15"/>
          <p:cNvSpPr/>
          <p:nvPr/>
        </p:nvSpPr>
        <p:spPr>
          <a:xfrm>
            <a:off x="4480560" y="3566160"/>
            <a:ext cx="1127880" cy="705240"/>
          </a:xfrm>
          <a:prstGeom prst="line">
            <a:avLst/>
          </a:prstGeom>
          <a:ln>
            <a:solidFill>
              <a:srgbClr val="000000"/>
            </a:solidFill>
          </a:ln>
        </p:spPr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